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60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DF4163"/>
    <a:srgbClr val="FF00FF"/>
    <a:srgbClr val="0066FF"/>
    <a:srgbClr val="E7E75F"/>
    <a:srgbClr val="F6A25C"/>
    <a:srgbClr val="FFFF99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9158E-F4FE-4A07-A898-CC63CAD11525}" type="datetimeFigureOut">
              <a:rPr lang="el-GR" smtClean="0"/>
              <a:pPr/>
              <a:t>6/3/2017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538CB-4221-4135-92BC-E0654EEC409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538CB-4221-4135-92BC-E0654EEC4091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6/3/2017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6/3/2017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6/3/2017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6/3/2017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6/3/2017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6/3/2017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6/3/2017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980728"/>
          </a:xfrm>
        </p:spPr>
        <p:txBody>
          <a:bodyPr>
            <a:noAutofit/>
          </a:bodyPr>
          <a:lstStyle/>
          <a:p>
            <a:endParaRPr lang="el-GR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/>
          </a:bodyPr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  </a:t>
            </a:r>
          </a:p>
          <a:p>
            <a:pPr>
              <a:buNone/>
            </a:pPr>
            <a:r>
              <a:rPr lang="el-GR" dirty="0" smtClean="0"/>
              <a:t>   </a:t>
            </a:r>
            <a:r>
              <a:rPr lang="el-GR" dirty="0" smtClean="0"/>
              <a:t> </a:t>
            </a:r>
            <a:r>
              <a:rPr lang="el-GR" sz="2400" dirty="0" smtClean="0"/>
              <a:t>Το ποίημά μας αναφέρεται στον πίνακα  του  </a:t>
            </a:r>
            <a:r>
              <a:rPr lang="el-GR" sz="2400" dirty="0" err="1" smtClean="0"/>
              <a:t>Μαρκ</a:t>
            </a:r>
            <a:r>
              <a:rPr lang="el-GR" sz="2400" dirty="0" smtClean="0"/>
              <a:t> </a:t>
            </a:r>
            <a:r>
              <a:rPr lang="el-GR" sz="2400" dirty="0" err="1" smtClean="0"/>
              <a:t>Σαγκάλ</a:t>
            </a:r>
            <a:r>
              <a:rPr lang="el-GR" sz="2400" dirty="0" smtClean="0">
                <a:solidFill>
                  <a:srgbClr val="CC0000"/>
                </a:solidFill>
              </a:rPr>
              <a:t>, </a:t>
            </a:r>
            <a:r>
              <a:rPr lang="el-GR" sz="2400" dirty="0" smtClean="0">
                <a:solidFill>
                  <a:srgbClr val="CC0000"/>
                </a:solidFill>
              </a:rPr>
              <a:t>«</a:t>
            </a:r>
            <a:r>
              <a:rPr lang="fr-FR" sz="2400" dirty="0" smtClean="0">
                <a:solidFill>
                  <a:srgbClr val="CC0000"/>
                </a:solidFill>
              </a:rPr>
              <a:t>Entre </a:t>
            </a:r>
            <a:r>
              <a:rPr lang="fr-FR" sz="2400" dirty="0" smtClean="0">
                <a:solidFill>
                  <a:srgbClr val="CC0000"/>
                </a:solidFill>
              </a:rPr>
              <a:t>guerre et paix</a:t>
            </a:r>
            <a:r>
              <a:rPr lang="el-GR" sz="2400" dirty="0" smtClean="0">
                <a:solidFill>
                  <a:srgbClr val="CC0000"/>
                </a:solidFill>
              </a:rPr>
              <a:t>» </a:t>
            </a:r>
            <a:r>
              <a:rPr lang="el-GR" sz="2400" dirty="0" smtClean="0"/>
              <a:t>(επόμενη διαφάνεια) και είναι σε </a:t>
            </a:r>
            <a:r>
              <a:rPr lang="en-US" sz="2400" dirty="0" smtClean="0"/>
              <a:t>  </a:t>
            </a:r>
            <a:r>
              <a:rPr lang="el-GR" sz="2400" dirty="0" smtClean="0"/>
              <a:t>μορφή </a:t>
            </a:r>
            <a:r>
              <a:rPr lang="el-GR" sz="2400" dirty="0" smtClean="0"/>
              <a:t>αφίσας  (θα σταλεί και τυπωμένη)</a:t>
            </a:r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5"/>
          <p:cNvSpPr>
            <a:spLocks noGrp="1"/>
          </p:cNvSpPr>
          <p:nvPr>
            <p:ph type="title"/>
          </p:nvPr>
        </p:nvSpPr>
        <p:spPr>
          <a:xfrm>
            <a:off x="611188" y="5949950"/>
            <a:ext cx="7921625" cy="4937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sz="2800" dirty="0" err="1" smtClean="0"/>
              <a:t>Μαρκ</a:t>
            </a:r>
            <a:r>
              <a:rPr lang="el-GR" sz="2800" dirty="0" smtClean="0"/>
              <a:t> </a:t>
            </a:r>
            <a:r>
              <a:rPr lang="el-GR" sz="2800" dirty="0" err="1" smtClean="0"/>
              <a:t>Σαγκάλ</a:t>
            </a:r>
            <a:r>
              <a:rPr lang="el-GR" sz="2800" dirty="0" smtClean="0"/>
              <a:t>, «</a:t>
            </a:r>
            <a:r>
              <a:rPr lang="fr-FR" sz="2800" dirty="0" smtClean="0"/>
              <a:t>Entre guerre et paix</a:t>
            </a:r>
            <a:r>
              <a:rPr lang="el-GR" sz="2800" dirty="0" smtClean="0"/>
              <a:t>»</a:t>
            </a:r>
          </a:p>
        </p:txBody>
      </p:sp>
      <p:pic>
        <p:nvPicPr>
          <p:cNvPr id="8195" name="Espace réservé du contenu 3" descr="chagall_entre-guerre-et-pai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650" y="569913"/>
            <a:ext cx="7620000" cy="5410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59632" y="0"/>
            <a:ext cx="6696744" cy="1124744"/>
          </a:xfrm>
          <a:gradFill flip="none" rotWithShape="1">
            <a:gsLst>
              <a:gs pos="0">
                <a:srgbClr val="FFFFCC">
                  <a:shade val="30000"/>
                  <a:satMod val="115000"/>
                </a:srgbClr>
              </a:gs>
              <a:gs pos="50000">
                <a:srgbClr val="FFFFCC">
                  <a:shade val="67500"/>
                  <a:satMod val="115000"/>
                </a:srgbClr>
              </a:gs>
              <a:gs pos="100000">
                <a:srgbClr val="FFFFCC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Century Gothic" pitchFamily="34" charset="0"/>
              </a:rPr>
              <a:t/>
            </a:r>
            <a:br>
              <a:rPr lang="el-GR" sz="2800" dirty="0" smtClean="0">
                <a:latin typeface="Century Gothic" pitchFamily="34" charset="0"/>
              </a:rPr>
            </a:br>
            <a:r>
              <a:rPr lang="el-GR" sz="2800" dirty="0" smtClean="0">
                <a:latin typeface="Century Gothic" pitchFamily="34" charset="0"/>
              </a:rPr>
              <a:t/>
            </a:r>
            <a:br>
              <a:rPr lang="el-GR" sz="2800" dirty="0" smtClean="0">
                <a:latin typeface="Century Gothic" pitchFamily="34" charset="0"/>
              </a:rPr>
            </a:br>
            <a:r>
              <a:rPr lang="el-GR" sz="28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Πόλεμος και Ειρήνη</a:t>
            </a:r>
            <a:endParaRPr lang="el-GR" sz="2800" b="1" dirty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256584"/>
          </a:xfr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F6A25C"/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endParaRPr lang="el-GR" sz="1300" dirty="0" smtClean="0">
              <a:latin typeface="Georgia" pitchFamily="18" charset="0"/>
              <a:cs typeface="Arial" pitchFamily="34" charset="0"/>
            </a:endParaRPr>
          </a:p>
          <a:p>
            <a:pPr algn="ctr">
              <a:buNone/>
            </a:pPr>
            <a:r>
              <a:rPr lang="el-GR" sz="1200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  <a:cs typeface="Arial" pitchFamily="34" charset="0"/>
              </a:rPr>
              <a:t>Γελωτοποιός και Βασιλιάς</a:t>
            </a:r>
          </a:p>
          <a:p>
            <a:pPr algn="ctr">
              <a:buNone/>
            </a:pPr>
            <a:r>
              <a:rPr lang="el-GR" sz="1200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  <a:cs typeface="Arial" pitchFamily="34" charset="0"/>
              </a:rPr>
              <a:t>Χέρια κομμένα </a:t>
            </a:r>
          </a:p>
          <a:p>
            <a:pPr algn="ctr">
              <a:buNone/>
            </a:pPr>
            <a:r>
              <a:rPr lang="el-GR" sz="1200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  <a:cs typeface="Arial" pitchFamily="34" charset="0"/>
              </a:rPr>
              <a:t>Μαλλιά κόκκινα, παπούτσια χορού</a:t>
            </a:r>
          </a:p>
          <a:p>
            <a:pPr algn="ctr">
              <a:buNone/>
            </a:pPr>
            <a:r>
              <a:rPr lang="el-GR" sz="1200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  <a:cs typeface="Arial" pitchFamily="34" charset="0"/>
              </a:rPr>
              <a:t>Κινείται απαλά, πετάει στο σύμπαν</a:t>
            </a:r>
          </a:p>
          <a:p>
            <a:pPr algn="ctr">
              <a:buNone/>
            </a:pPr>
            <a:r>
              <a:rPr lang="el-GR" sz="1200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  <a:cs typeface="Arial" pitchFamily="34" charset="0"/>
              </a:rPr>
              <a:t>Ακουμπά στη γη</a:t>
            </a:r>
          </a:p>
          <a:p>
            <a:pPr algn="ctr">
              <a:buNone/>
            </a:pPr>
            <a:r>
              <a:rPr lang="el-GR" sz="1200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  <a:cs typeface="Arial" pitchFamily="34" charset="0"/>
              </a:rPr>
              <a:t>Λυπημένος, Νεκρός</a:t>
            </a:r>
          </a:p>
          <a:p>
            <a:pPr algn="ctr">
              <a:buNone/>
            </a:pPr>
            <a:r>
              <a:rPr lang="el-GR" sz="1200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  <a:cs typeface="Arial" pitchFamily="34" charset="0"/>
              </a:rPr>
              <a:t>Γύρω το κάστρο</a:t>
            </a:r>
          </a:p>
          <a:p>
            <a:pPr algn="ctr">
              <a:buNone/>
            </a:pPr>
            <a:r>
              <a:rPr lang="el-GR" sz="1200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  <a:cs typeface="Arial" pitchFamily="34" charset="0"/>
              </a:rPr>
              <a:t>Σπίτια παλιά</a:t>
            </a:r>
          </a:p>
          <a:p>
            <a:pPr algn="ctr">
              <a:buNone/>
            </a:pPr>
            <a:r>
              <a:rPr lang="el-GR" sz="1200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  <a:cs typeface="Arial" pitchFamily="34" charset="0"/>
              </a:rPr>
              <a:t>Μια εκκλησία κι ένα θέατρο</a:t>
            </a:r>
          </a:p>
          <a:p>
            <a:pPr algn="ctr">
              <a:buNone/>
            </a:pPr>
            <a:r>
              <a:rPr lang="el-GR" sz="1200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  <a:cs typeface="Arial" pitchFamily="34" charset="0"/>
              </a:rPr>
              <a:t>Μάσκες στο φεγγάρι</a:t>
            </a:r>
          </a:p>
          <a:p>
            <a:pPr algn="ctr">
              <a:buNone/>
            </a:pPr>
            <a:r>
              <a:rPr lang="el-GR" sz="1200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  <a:cs typeface="Arial" pitchFamily="34" charset="0"/>
              </a:rPr>
              <a:t>η μια γελά κι η άλλη λυπάται</a:t>
            </a:r>
          </a:p>
          <a:p>
            <a:pPr algn="ctr">
              <a:buNone/>
            </a:pPr>
            <a:r>
              <a:rPr lang="el-GR" sz="1200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  <a:cs typeface="Arial" pitchFamily="34" charset="0"/>
              </a:rPr>
              <a:t>Σκεπές, πόρτες ,παράθυρα και κάγκελα</a:t>
            </a:r>
          </a:p>
          <a:p>
            <a:pPr algn="ctr">
              <a:buNone/>
            </a:pPr>
            <a:r>
              <a:rPr lang="el-GR" sz="1200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  <a:cs typeface="Arial" pitchFamily="34" charset="0"/>
              </a:rPr>
              <a:t>Ένα ρολόι στο φως</a:t>
            </a:r>
          </a:p>
          <a:p>
            <a:pPr algn="ctr">
              <a:buNone/>
            </a:pPr>
            <a:r>
              <a:rPr lang="el-GR" sz="1200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  <a:cs typeface="Arial" pitchFamily="34" charset="0"/>
              </a:rPr>
              <a:t>Είναι ένα παιδί; Ένας χορευτής; Ένας τσιγγάνος;</a:t>
            </a:r>
          </a:p>
          <a:p>
            <a:pPr algn="ctr">
              <a:buNone/>
            </a:pPr>
            <a:r>
              <a:rPr lang="el-GR" sz="1200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  <a:cs typeface="Arial" pitchFamily="34" charset="0"/>
              </a:rPr>
              <a:t>Κοιμάται</a:t>
            </a:r>
          </a:p>
          <a:p>
            <a:pPr algn="ctr">
              <a:buNone/>
            </a:pPr>
            <a:r>
              <a:rPr lang="el-GR" sz="1200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  <a:cs typeface="Arial" pitchFamily="34" charset="0"/>
              </a:rPr>
              <a:t>Βλέπει τον πόλεμο. Φωτιά, σφαίρες, αίμα ,θάνατος</a:t>
            </a:r>
          </a:p>
          <a:p>
            <a:pPr algn="ctr">
              <a:buNone/>
            </a:pPr>
            <a:r>
              <a:rPr lang="el-GR" sz="1200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  <a:cs typeface="Arial" pitchFamily="34" charset="0"/>
              </a:rPr>
              <a:t>Ονειρεύεται </a:t>
            </a:r>
            <a:endParaRPr lang="en-US" sz="1200" b="1" dirty="0" smtClean="0">
              <a:solidFill>
                <a:schemeClr val="accent4">
                  <a:lumMod val="50000"/>
                </a:schemeClr>
              </a:solidFill>
              <a:latin typeface="Georgia" pitchFamily="18" charset="0"/>
              <a:cs typeface="Arial" pitchFamily="34" charset="0"/>
            </a:endParaRPr>
          </a:p>
          <a:p>
            <a:pPr algn="ctr">
              <a:buNone/>
            </a:pPr>
            <a:r>
              <a:rPr lang="en-US" sz="1200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  <a:cs typeface="Arial" pitchFamily="34" charset="0"/>
              </a:rPr>
              <a:t>T</a:t>
            </a:r>
            <a:r>
              <a:rPr lang="el-GR" sz="1200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  <a:cs typeface="Arial" pitchFamily="34" charset="0"/>
              </a:rPr>
              <a:t>ην ειρήνη</a:t>
            </a:r>
            <a:r>
              <a:rPr lang="en-US" sz="1200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  <a:cs typeface="Arial" pitchFamily="34" charset="0"/>
              </a:rPr>
              <a:t>. </a:t>
            </a:r>
            <a:r>
              <a:rPr lang="el-GR" sz="1200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  <a:cs typeface="Arial" pitchFamily="34" charset="0"/>
              </a:rPr>
              <a:t>Χαρά, αγάπη, ελευθερία,</a:t>
            </a:r>
            <a:r>
              <a:rPr lang="en-US" sz="1200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  <a:cs typeface="Arial" pitchFamily="34" charset="0"/>
              </a:rPr>
              <a:t> </a:t>
            </a:r>
            <a:r>
              <a:rPr lang="el-GR" sz="1200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  <a:cs typeface="Arial" pitchFamily="34" charset="0"/>
              </a:rPr>
              <a:t>χαμόγελο</a:t>
            </a:r>
          </a:p>
          <a:p>
            <a:pPr algn="ctr">
              <a:buNone/>
            </a:pPr>
            <a:r>
              <a:rPr lang="el-GR" sz="1200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  <a:cs typeface="Arial" pitchFamily="34" charset="0"/>
              </a:rPr>
              <a:t>Είναι ο ποιητής</a:t>
            </a:r>
          </a:p>
          <a:p>
            <a:pPr algn="ctr">
              <a:buNone/>
            </a:pPr>
            <a:r>
              <a:rPr lang="el-GR" sz="1200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  <a:cs typeface="Arial" pitchFamily="34" charset="0"/>
              </a:rPr>
              <a:t> Στον παράδεισο</a:t>
            </a:r>
            <a:endParaRPr lang="el-GR" sz="1200" b="1" dirty="0">
              <a:solidFill>
                <a:schemeClr val="accent4">
                  <a:lumMod val="50000"/>
                </a:schemeClr>
              </a:solidFill>
              <a:latin typeface="Georgia" pitchFamily="18" charset="0"/>
              <a:cs typeface="Arial" pitchFamily="34" charset="0"/>
            </a:endParaRPr>
          </a:p>
        </p:txBody>
      </p:sp>
      <p:pic>
        <p:nvPicPr>
          <p:cNvPr id="1026" name="Picture 2" descr="C:\Users\MARIA\Desktop\Νέος φάκελος\20170305_1054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722" y="-250"/>
            <a:ext cx="1189956" cy="1127084"/>
          </a:xfrm>
          <a:prstGeom prst="rect">
            <a:avLst/>
          </a:prstGeom>
          <a:noFill/>
        </p:spPr>
      </p:pic>
      <p:pic>
        <p:nvPicPr>
          <p:cNvPr id="1027" name="Picture 3" descr="C:\Users\MARIA\Desktop\Νέος φάκελος\20170305_10552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900000">
            <a:off x="144130" y="5134189"/>
            <a:ext cx="2430433" cy="1433716"/>
          </a:xfrm>
          <a:prstGeom prst="rect">
            <a:avLst/>
          </a:prstGeom>
          <a:noFill/>
        </p:spPr>
      </p:pic>
      <p:pic>
        <p:nvPicPr>
          <p:cNvPr id="1028" name="Picture 4" descr="C:\Users\MARIA\Desktop\Νέος φάκελος\20170305_105604.jpg"/>
          <p:cNvPicPr>
            <a:picLocks noChangeAspect="1" noChangeArrowheads="1"/>
          </p:cNvPicPr>
          <p:nvPr/>
        </p:nvPicPr>
        <p:blipFill>
          <a:blip r:embed="rId5" cstate="print"/>
          <a:srcRect r="868"/>
          <a:stretch>
            <a:fillRect/>
          </a:stretch>
        </p:blipFill>
        <p:spPr bwMode="auto">
          <a:xfrm rot="1080000">
            <a:off x="6318980" y="1285892"/>
            <a:ext cx="2197070" cy="1401681"/>
          </a:xfrm>
          <a:prstGeom prst="rect">
            <a:avLst/>
          </a:prstGeom>
          <a:noFill/>
        </p:spPr>
      </p:pic>
      <p:pic>
        <p:nvPicPr>
          <p:cNvPr id="1029" name="Picture 5" descr="C:\Users\MARIA\Desktop\Νέος φάκελος\20170305_10563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-2820000">
            <a:off x="976385" y="1513556"/>
            <a:ext cx="2014993" cy="1283063"/>
          </a:xfrm>
          <a:prstGeom prst="rect">
            <a:avLst/>
          </a:prstGeom>
          <a:noFill/>
        </p:spPr>
      </p:pic>
      <p:pic>
        <p:nvPicPr>
          <p:cNvPr id="1030" name="Picture 6" descr="C:\Users\MARIA\Desktop\Νέος φάκελος\20170305_10555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-8400000">
            <a:off x="111990" y="3253517"/>
            <a:ext cx="2113862" cy="1327689"/>
          </a:xfrm>
          <a:prstGeom prst="rect">
            <a:avLst/>
          </a:prstGeom>
          <a:noFill/>
        </p:spPr>
      </p:pic>
      <p:pic>
        <p:nvPicPr>
          <p:cNvPr id="1031" name="Picture 7" descr="C:\Users\MARIA\Desktop\Νέος φάκελος\20170305_105718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-1140000">
            <a:off x="6862280" y="3124070"/>
            <a:ext cx="2122496" cy="1336348"/>
          </a:xfrm>
          <a:prstGeom prst="rect">
            <a:avLst/>
          </a:prstGeom>
          <a:noFill/>
        </p:spPr>
      </p:pic>
      <p:pic>
        <p:nvPicPr>
          <p:cNvPr id="1032" name="Picture 8" descr="C:\Users\MARIA\Desktop\Νέος φάκελος\20170305_105728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1259632" cy="1124744"/>
          </a:xfrm>
          <a:prstGeom prst="rect">
            <a:avLst/>
          </a:prstGeom>
          <a:noFill/>
        </p:spPr>
      </p:pic>
      <p:pic>
        <p:nvPicPr>
          <p:cNvPr id="1033" name="Picture 9" descr="C:\Users\MARIA\Desktop\Νέος φάκελος\20170305_105842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-6360000">
            <a:off x="6995977" y="5017282"/>
            <a:ext cx="1579589" cy="1289576"/>
          </a:xfrm>
          <a:prstGeom prst="rect">
            <a:avLst/>
          </a:prstGeom>
          <a:noFill/>
        </p:spPr>
      </p:pic>
      <p:sp>
        <p:nvSpPr>
          <p:cNvPr id="1050" name="WordArt 26"/>
          <p:cNvSpPr>
            <a:spLocks noChangeArrowheads="1" noChangeShapeType="1" noTextEdit="1"/>
          </p:cNvSpPr>
          <p:nvPr/>
        </p:nvSpPr>
        <p:spPr bwMode="auto">
          <a:xfrm>
            <a:off x="7596336" y="6597352"/>
            <a:ext cx="1368152" cy="2606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l-GR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Άνοιξη 2017</a:t>
            </a:r>
            <a:endParaRPr lang="el-GR" sz="3600" b="1" kern="10" spc="0" dirty="0">
              <a:ln w="9525">
                <a:noFill/>
                <a:round/>
                <a:headEnd/>
                <a:tailEnd/>
              </a:ln>
              <a:solidFill>
                <a:srgbClr val="00206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52" name="WordArt 28"/>
          <p:cNvSpPr>
            <a:spLocks noChangeArrowheads="1" noChangeShapeType="1" noTextEdit="1"/>
          </p:cNvSpPr>
          <p:nvPr/>
        </p:nvSpPr>
        <p:spPr bwMode="auto">
          <a:xfrm>
            <a:off x="1187624" y="6669360"/>
            <a:ext cx="6264696" cy="188640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l-GR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«</a:t>
            </a:r>
            <a:r>
              <a:rPr lang="el-GR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Στην καρδιά της Γαλλόφωνης τέχνης, η ποίηση</a:t>
            </a:r>
            <a:r>
              <a:rPr lang="el-GR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»</a:t>
            </a:r>
            <a:endParaRPr lang="el-GR" sz="3600" kern="10" spc="0" dirty="0">
              <a:ln w="9525">
                <a:noFill/>
                <a:round/>
                <a:headEnd/>
                <a:tailEnd/>
              </a:ln>
              <a:solidFill>
                <a:srgbClr val="FF00FF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55" name="WordArt 31"/>
          <p:cNvSpPr>
            <a:spLocks noChangeArrowheads="1" noChangeShapeType="1" noTextEdit="1"/>
          </p:cNvSpPr>
          <p:nvPr/>
        </p:nvSpPr>
        <p:spPr bwMode="auto">
          <a:xfrm>
            <a:off x="7812360" y="5373216"/>
            <a:ext cx="1331640" cy="108012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el-GR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Δημοτικό Σχολείο</a:t>
            </a:r>
          </a:p>
          <a:p>
            <a:pPr algn="ctr" rtl="0"/>
            <a:r>
              <a:rPr lang="el-GR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Ν. </a:t>
            </a:r>
            <a:r>
              <a:rPr lang="el-GR" sz="3600" kern="10" spc="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Πετριτσίου</a:t>
            </a:r>
            <a:endParaRPr lang="el-GR" sz="3600" kern="10" spc="0" dirty="0" smtClean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  <a:p>
            <a:pPr algn="ctr" rtl="0"/>
            <a:r>
              <a:rPr lang="el-GR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Τμήμα Ένταξης</a:t>
            </a:r>
            <a:endParaRPr lang="el-GR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7" name="WordArt 5" descr="guerre   maisons    mort    masques lumière sombre  lune homme    "/>
          <p:cNvSpPr>
            <a:spLocks noChangeArrowheads="1" noChangeShapeType="1" noTextEdit="1"/>
          </p:cNvSpPr>
          <p:nvPr/>
        </p:nvSpPr>
        <p:spPr bwMode="auto">
          <a:xfrm>
            <a:off x="251520" y="188640"/>
            <a:ext cx="8640960" cy="6264696"/>
          </a:xfrm>
          <a:prstGeom prst="rect">
            <a:avLst/>
          </a:prstGeom>
        </p:spPr>
        <p:txBody>
          <a:bodyPr wrap="none" fromWordArt="1">
            <a:prstTxWarp prst="textCircle">
              <a:avLst>
                <a:gd name="adj" fmla="val 10849828"/>
              </a:avLst>
            </a:prstTxWarp>
          </a:bodyPr>
          <a:lstStyle/>
          <a:p>
            <a:pPr algn="ctr" rtl="0"/>
            <a:r>
              <a:rPr lang="fr-FR" sz="800" b="1" kern="10" spc="0" dirty="0" smtClean="0">
                <a:ln w="9525" algn="ctr">
                  <a:noFill/>
                  <a:round/>
                  <a:headEnd/>
                  <a:tailEnd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eorgia" pitchFamily="18" charset="0"/>
              </a:rPr>
              <a:t>guerre </a:t>
            </a:r>
            <a:r>
              <a:rPr lang="fr-FR" sz="800" b="1" kern="10" spc="0" dirty="0" smtClean="0">
                <a:ln w="9525" algn="ctr">
                  <a:noFill/>
                  <a:round/>
                  <a:headEnd/>
                  <a:tailEnd/>
                </a:ln>
                <a:solidFill>
                  <a:srgbClr val="2C8C06"/>
                </a:solidFill>
                <a:effectLst/>
                <a:latin typeface="Georgia" pitchFamily="18" charset="0"/>
              </a:rPr>
              <a:t>  maisons    </a:t>
            </a:r>
            <a:r>
              <a:rPr lang="fr-FR" sz="800" b="1" kern="10" spc="0" dirty="0" smtClean="0">
                <a:ln w="9525" algn="ctr">
                  <a:noFill/>
                  <a:round/>
                  <a:headEnd/>
                  <a:tailEnd/>
                </a:ln>
                <a:solidFill>
                  <a:schemeClr val="tx2">
                    <a:lumMod val="75000"/>
                  </a:schemeClr>
                </a:solidFill>
                <a:effectLst/>
                <a:latin typeface="Georgia" pitchFamily="18" charset="0"/>
              </a:rPr>
              <a:t>mort</a:t>
            </a:r>
            <a:r>
              <a:rPr lang="fr-FR" sz="800" b="1" kern="10" spc="0" dirty="0" smtClean="0">
                <a:ln w="9525" algn="ctr">
                  <a:noFill/>
                  <a:round/>
                  <a:headEnd/>
                  <a:tailEnd/>
                </a:ln>
                <a:solidFill>
                  <a:srgbClr val="2C8C06"/>
                </a:solidFill>
                <a:effectLst/>
                <a:latin typeface="Georgia" pitchFamily="18" charset="0"/>
              </a:rPr>
              <a:t>    </a:t>
            </a:r>
            <a:r>
              <a:rPr lang="fr-FR" sz="800" b="1" kern="10" spc="0" dirty="0" smtClean="0">
                <a:ln w="9525" algn="ctr">
                  <a:noFill/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/>
                <a:latin typeface="Georgia" pitchFamily="18" charset="0"/>
              </a:rPr>
              <a:t>masques</a:t>
            </a:r>
            <a:r>
              <a:rPr lang="fr-FR" sz="800" b="1" kern="10" spc="0" dirty="0" smtClean="0">
                <a:ln w="9525" algn="ctr">
                  <a:noFill/>
                  <a:round/>
                  <a:headEnd/>
                  <a:tailEnd/>
                </a:ln>
                <a:solidFill>
                  <a:schemeClr val="accent2"/>
                </a:solidFill>
                <a:effectLst/>
                <a:latin typeface="Georgia" pitchFamily="18" charset="0"/>
              </a:rPr>
              <a:t> </a:t>
            </a:r>
            <a:r>
              <a:rPr lang="fr-FR" sz="800" b="1" kern="10" spc="0" dirty="0" smtClean="0">
                <a:ln w="9525" algn="ctr">
                  <a:noFill/>
                  <a:round/>
                  <a:headEnd/>
                  <a:tailEnd/>
                </a:ln>
                <a:solidFill>
                  <a:srgbClr val="DF4163"/>
                </a:solidFill>
                <a:effectLst/>
                <a:latin typeface="Georgia" pitchFamily="18" charset="0"/>
              </a:rPr>
              <a:t>lumière</a:t>
            </a:r>
            <a:r>
              <a:rPr lang="fr-FR" sz="800" b="1" kern="10" spc="0" dirty="0" smtClean="0">
                <a:ln w="9525" algn="ctr">
                  <a:noFill/>
                  <a:round/>
                  <a:headEnd/>
                  <a:tailEnd/>
                </a:ln>
                <a:solidFill>
                  <a:schemeClr val="accent2"/>
                </a:solidFill>
                <a:effectLst/>
                <a:latin typeface="Georgia" pitchFamily="18" charset="0"/>
              </a:rPr>
              <a:t> </a:t>
            </a:r>
            <a:r>
              <a:rPr lang="fr-FR" sz="800" b="1" kern="10" spc="0" dirty="0" smtClean="0">
                <a:ln w="9525" algn="ctr">
                  <a:noFill/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effectLst/>
                <a:latin typeface="Georgia" pitchFamily="18" charset="0"/>
              </a:rPr>
              <a:t>sombre  </a:t>
            </a:r>
            <a:r>
              <a:rPr lang="fr-FR" sz="800" b="1" kern="10" spc="0" dirty="0" smtClean="0">
                <a:ln w="9525" algn="ctr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/>
                <a:latin typeface="Georgia" pitchFamily="18" charset="0"/>
              </a:rPr>
              <a:t>lune </a:t>
            </a:r>
            <a:r>
              <a:rPr lang="fr-FR" sz="800" b="1" kern="10" spc="0" dirty="0" smtClean="0">
                <a:ln w="9525" algn="ctr">
                  <a:noFill/>
                  <a:round/>
                  <a:headEnd/>
                  <a:tailEnd/>
                </a:ln>
                <a:solidFill>
                  <a:srgbClr val="2C8C06"/>
                </a:solidFill>
                <a:effectLst/>
                <a:latin typeface="Georgia" pitchFamily="18" charset="0"/>
              </a:rPr>
              <a:t>homme    </a:t>
            </a:r>
            <a:r>
              <a:rPr lang="fr-FR" sz="800" b="1" kern="10" spc="0" dirty="0" smtClean="0">
                <a:ln w="9525" algn="ctr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Georgia" pitchFamily="18" charset="0"/>
              </a:rPr>
              <a:t>paix</a:t>
            </a:r>
            <a:r>
              <a:rPr lang="fr-FR" sz="800" b="1" kern="10" spc="0" dirty="0" smtClean="0">
                <a:ln w="9525" algn="ctr">
                  <a:noFill/>
                  <a:round/>
                  <a:headEnd/>
                  <a:tailEnd/>
                </a:ln>
                <a:solidFill>
                  <a:srgbClr val="2C8C06"/>
                </a:solidFill>
                <a:effectLst/>
                <a:latin typeface="Georgia" pitchFamily="18" charset="0"/>
              </a:rPr>
              <a:t> </a:t>
            </a:r>
            <a:r>
              <a:rPr lang="fr-FR" sz="800" b="1" kern="10" spc="0" dirty="0" smtClean="0">
                <a:ln w="9525" algn="ctr">
                  <a:noFill/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/>
                <a:latin typeface="Georgia" pitchFamily="18" charset="0"/>
              </a:rPr>
              <a:t>rêves</a:t>
            </a:r>
            <a:r>
              <a:rPr lang="fr-FR" sz="800" b="1" kern="10" spc="0" dirty="0" smtClean="0">
                <a:ln w="9525" algn="ctr">
                  <a:noFill/>
                  <a:round/>
                  <a:headEnd/>
                  <a:tailEnd/>
                </a:ln>
                <a:solidFill>
                  <a:srgbClr val="2C8C06"/>
                </a:solidFill>
                <a:effectLst/>
                <a:latin typeface="Georgia" pitchFamily="18" charset="0"/>
              </a:rPr>
              <a:t>  </a:t>
            </a:r>
            <a:r>
              <a:rPr lang="fr-FR" sz="800" b="1" kern="10" spc="0" dirty="0" smtClean="0">
                <a:ln w="9525" algn="ctr">
                  <a:noFill/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effectLst/>
                <a:latin typeface="Georgia" pitchFamily="18" charset="0"/>
              </a:rPr>
              <a:t>univers </a:t>
            </a:r>
            <a:r>
              <a:rPr lang="fr-FR" sz="800" b="1" kern="10" spc="0" dirty="0" smtClean="0">
                <a:ln w="9525" algn="ctr">
                  <a:noFill/>
                  <a:round/>
                  <a:headEnd/>
                  <a:tailEnd/>
                </a:ln>
                <a:solidFill>
                  <a:srgbClr val="2C8C06"/>
                </a:solidFill>
                <a:effectLst/>
                <a:latin typeface="Georgia" pitchFamily="18" charset="0"/>
              </a:rPr>
              <a:t>  mort    </a:t>
            </a:r>
            <a:r>
              <a:rPr lang="fr-FR" sz="800" b="1" kern="10" spc="0" dirty="0" smtClean="0">
                <a:ln w="9525" algn="ctr">
                  <a:noFill/>
                  <a:round/>
                  <a:headEnd/>
                  <a:tailEnd/>
                </a:ln>
                <a:solidFill>
                  <a:schemeClr val="tx2">
                    <a:lumMod val="75000"/>
                  </a:schemeClr>
                </a:solidFill>
                <a:effectLst/>
                <a:latin typeface="Georgia" pitchFamily="18" charset="0"/>
              </a:rPr>
              <a:t>masques</a:t>
            </a:r>
            <a:r>
              <a:rPr lang="fr-FR" sz="800" b="1" kern="10" spc="0" dirty="0" smtClean="0">
                <a:ln w="9525" algn="ctr">
                  <a:noFill/>
                  <a:round/>
                  <a:headEnd/>
                  <a:tailEnd/>
                </a:ln>
                <a:solidFill>
                  <a:srgbClr val="2C8C06"/>
                </a:solidFill>
                <a:effectLst/>
                <a:latin typeface="Georgia" pitchFamily="18" charset="0"/>
              </a:rPr>
              <a:t> lumière </a:t>
            </a:r>
            <a:r>
              <a:rPr lang="fr-FR" sz="800" b="1" kern="10" spc="0" dirty="0" smtClean="0">
                <a:ln w="9525" algn="ctr">
                  <a:noFill/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/>
                <a:latin typeface="Georgia" pitchFamily="18" charset="0"/>
              </a:rPr>
              <a:t>sombre</a:t>
            </a:r>
            <a:r>
              <a:rPr lang="fr-FR" sz="800" b="1" kern="10" spc="0" dirty="0" smtClean="0">
                <a:ln w="9525" algn="ctr">
                  <a:noFill/>
                  <a:round/>
                  <a:headEnd/>
                  <a:tailEnd/>
                </a:ln>
                <a:solidFill>
                  <a:srgbClr val="2C8C06"/>
                </a:solidFill>
                <a:effectLst/>
                <a:latin typeface="Georgia" pitchFamily="18" charset="0"/>
              </a:rPr>
              <a:t>  </a:t>
            </a:r>
            <a:r>
              <a:rPr lang="fr-FR" sz="800" b="1" kern="10" spc="0" dirty="0" smtClean="0">
                <a:ln w="9525" algn="ctr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/>
                <a:latin typeface="Georgia" pitchFamily="18" charset="0"/>
              </a:rPr>
              <a:t>lune</a:t>
            </a:r>
            <a:r>
              <a:rPr lang="fr-FR" sz="800" b="1" kern="10" spc="0" dirty="0" smtClean="0">
                <a:ln w="9525" algn="ctr">
                  <a:noFill/>
                  <a:round/>
                  <a:headEnd/>
                  <a:tailEnd/>
                </a:ln>
                <a:solidFill>
                  <a:srgbClr val="2C8C06"/>
                </a:solidFill>
                <a:effectLst/>
                <a:latin typeface="Georgia" pitchFamily="18" charset="0"/>
              </a:rPr>
              <a:t> </a:t>
            </a:r>
            <a:r>
              <a:rPr lang="fr-FR" sz="800" b="1" kern="10" spc="0" dirty="0" smtClean="0">
                <a:ln w="9525" algn="ctr">
                  <a:noFill/>
                  <a:round/>
                  <a:headEnd/>
                  <a:tailEnd/>
                </a:ln>
                <a:solidFill>
                  <a:srgbClr val="CC0000"/>
                </a:solidFill>
                <a:effectLst/>
                <a:latin typeface="Georgia" pitchFamily="18" charset="0"/>
              </a:rPr>
              <a:t>homme</a:t>
            </a:r>
            <a:r>
              <a:rPr lang="fr-FR" sz="800" b="1" kern="10" spc="0" dirty="0" smtClean="0">
                <a:ln w="9525" algn="ctr">
                  <a:noFill/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Georgia" pitchFamily="18" charset="0"/>
              </a:rPr>
              <a:t>    </a:t>
            </a:r>
            <a:r>
              <a:rPr lang="fr-FR" sz="800" b="1" kern="10" spc="0" dirty="0" smtClean="0">
                <a:ln w="9525" algn="ctr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/>
                <a:latin typeface="Georgia" pitchFamily="18" charset="0"/>
              </a:rPr>
              <a:t>paix</a:t>
            </a:r>
            <a:r>
              <a:rPr lang="fr-FR" sz="800" b="1" kern="10" spc="0" dirty="0" smtClean="0">
                <a:ln w="9525" algn="ctr">
                  <a:noFill/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Georgia" pitchFamily="18" charset="0"/>
              </a:rPr>
              <a:t> </a:t>
            </a:r>
            <a:r>
              <a:rPr lang="fr-FR" sz="800" b="1" kern="10" spc="0" dirty="0" smtClean="0">
                <a:ln w="9525" algn="ctr">
                  <a:noFill/>
                  <a:round/>
                  <a:headEnd/>
                  <a:tailEnd/>
                </a:ln>
                <a:solidFill>
                  <a:srgbClr val="2C8C06"/>
                </a:solidFill>
                <a:effectLst/>
                <a:latin typeface="Georgia" pitchFamily="18" charset="0"/>
              </a:rPr>
              <a:t>rêves  </a:t>
            </a:r>
            <a:r>
              <a:rPr lang="fr-FR" sz="800" b="1" kern="10" spc="0" dirty="0" smtClean="0">
                <a:ln w="9525" algn="ctr">
                  <a:noFill/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effectLst/>
                <a:latin typeface="Georgia" pitchFamily="18" charset="0"/>
              </a:rPr>
              <a:t>univers  </a:t>
            </a:r>
            <a:endParaRPr lang="el-GR" sz="800" b="1" kern="10" spc="0" dirty="0">
              <a:ln w="9525" algn="ctr">
                <a:noFill/>
                <a:round/>
                <a:headEnd/>
                <a:tailEnd/>
              </a:ln>
              <a:solidFill>
                <a:schemeClr val="accent5">
                  <a:lumMod val="75000"/>
                </a:schemeClr>
              </a:solidFill>
              <a:effectLst/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175</Words>
  <Application>Microsoft Office PowerPoint</Application>
  <PresentationFormat>Προβολή στην οθόνη (4:3)</PresentationFormat>
  <Paragraphs>41</Paragraphs>
  <Slides>3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Διαφάνεια 1</vt:lpstr>
      <vt:lpstr>Μαρκ Σαγκάλ, «Entre guerre et paix»</vt:lpstr>
      <vt:lpstr>  Πόλεμος και Ειρήνη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                                                                                                                                                                                        </dc:title>
  <dc:creator>MARIA</dc:creator>
  <cp:lastModifiedBy>MARIA</cp:lastModifiedBy>
  <cp:revision>59</cp:revision>
  <dcterms:created xsi:type="dcterms:W3CDTF">2017-03-03T20:53:51Z</dcterms:created>
  <dcterms:modified xsi:type="dcterms:W3CDTF">2017-03-06T20:17:50Z</dcterms:modified>
</cp:coreProperties>
</file>